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</p:sldIdLst>
  <p:sldSz cx="7560564" cy="10692384" type="custom"/>
  <p:notesSz cx="7560564" cy="10692384"/>
  <p:embeddedFontLst>
    <p:embeddedFont>
      <p:font typeface="CIDFont+F1" charset="1"/>
      <p:bold xmlns:r="http://schemas.openxmlformats.org/officeDocument/2006/relationships" r:id="rId106"/>
    </p:embeddedFont>
    <p:embeddedFont>
      <p:font typeface="CIDFont+F2" charset="1"/>
      <p:regular xmlns:r="http://schemas.openxmlformats.org/officeDocument/2006/relationships" r:id="rId108"/>
    </p:embeddedFont>
    <p:embeddedFont>
      <p:font typeface="CIDFont+F3" charset="1"/>
      <p:boldItalic xmlns:r="http://schemas.openxmlformats.org/officeDocument/2006/relationships" r:id="rId110"/>
    </p:embeddedFont>
    <p:embeddedFont>
      <p:font typeface="CIDFont+F4" charset="1"/>
      <p:regular xmlns:r="http://schemas.openxmlformats.org/officeDocument/2006/relationships" r:id="rId120"/>
    </p:embeddedFont>
    <p:embeddedFont>
      <p:font typeface="CIDFont+F5" charset="1"/>
      <p:bold xmlns:r="http://schemas.openxmlformats.org/officeDocument/2006/relationships" r:id="rId124"/>
    </p:embeddedFont>
    <p:embeddedFont>
      <p:font typeface="CIDFont+F6" charset="1"/>
      <p:italic xmlns:r="http://schemas.openxmlformats.org/officeDocument/2006/relationships" r:id="rId138"/>
    </p:embeddedFont>
    <p:embeddedFont>
      <p:font typeface="CIDFont+F7" charset="1"/>
      <p:regular xmlns:r="http://schemas.openxmlformats.org/officeDocument/2006/relationships" r:id="rId142"/>
    </p:embeddedFont>
  </p:embeddedFontLst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Id106" Type="http://schemas.openxmlformats.org/officeDocument/2006/relationships/font" Target="fonts/font1.fntdata"/><Relationship Id="rId108" Type="http://schemas.openxmlformats.org/officeDocument/2006/relationships/font" Target="fonts/font2.fntdata"/><Relationship Id="rId110" Type="http://schemas.openxmlformats.org/officeDocument/2006/relationships/font" Target="fonts/font3.fntdata"/><Relationship Id="rId120" Type="http://schemas.openxmlformats.org/officeDocument/2006/relationships/font" Target="fonts/font4.fntdata"/><Relationship Id="rId124" Type="http://schemas.openxmlformats.org/officeDocument/2006/relationships/font" Target="fonts/font5.fntdata"/><Relationship Id="rId138" Type="http://schemas.openxmlformats.org/officeDocument/2006/relationships/font" Target="fonts/font6.fntdata"/><Relationship Id="rId142" Type="http://schemas.openxmlformats.org/officeDocument/2006/relationships/font" Target="fonts/font7.fntdata"/><Relationship Id="R10024" Type="http://schemas.openxmlformats.org/officeDocument/2006/relationships/slide" Target="slides/slide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image" Target="../media/image100.png"/><Relationship Id="rId104" Type="http://schemas.openxmlformats.org/officeDocument/2006/relationships/image" Target="../media/image104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pic>
        <p:nvPicPr>
          <p:cNvPr id="100" name="Picture 100"/>
          <p:cNvPicPr>
            <a:picLocks noChangeAspect="0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93063" y="477012"/>
            <a:ext cx="1059180" cy="1181100"/>
          </a:xfrm>
          <a:prstGeom prst="rect">
            <a:avLst/>
          </a:prstGeom>
          <a:noFill/>
          <a:extLst/>
        </p:spPr>
      </p:pic>
      <p:sp>
        <p:nvSpPr>
          <p:cNvPr id="101" name="Freeform 101"/>
          <p:cNvSpPr/>
          <p:nvPr/>
        </p:nvSpPr>
        <p:spPr>
          <a:xfrm rot="0" flipH="0" flipV="1">
            <a:off x="899160" y="2043684"/>
            <a:ext cx="2154936" cy="10668"/>
          </a:xfrm>
          <a:custGeom>
            <a:pathLst>
              <a:path w="2873248" h="14224">
                <a:moveTo>
                  <a:pt x="0" y="14224"/>
                </a:moveTo>
                <a:lnTo>
                  <a:pt x="2873248" y="14224"/>
                </a:lnTo>
                <a:lnTo>
                  <a:pt x="2873248" y="0"/>
                </a:lnTo>
                <a:lnTo>
                  <a:pt x="0" y="0"/>
                </a:lnTo>
                <a:close/>
                <a:moveTo>
                  <a:pt x="0" y="14224"/>
                </a:moveTo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 rot="0" flipH="0" flipV="1">
            <a:off x="899160" y="3147060"/>
            <a:ext cx="1150620" cy="10668"/>
          </a:xfrm>
          <a:custGeom>
            <a:pathLst>
              <a:path w="1534160" h="14224">
                <a:moveTo>
                  <a:pt x="0" y="14224"/>
                </a:moveTo>
                <a:lnTo>
                  <a:pt x="1534160" y="14224"/>
                </a:lnTo>
                <a:lnTo>
                  <a:pt x="1534160" y="0"/>
                </a:lnTo>
                <a:lnTo>
                  <a:pt x="0" y="0"/>
                </a:lnTo>
                <a:close/>
                <a:moveTo>
                  <a:pt x="0" y="14224"/>
                </a:moveTo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 rot="0" flipH="0" flipV="1">
            <a:off x="899160" y="6629400"/>
            <a:ext cx="2168651" cy="10668"/>
          </a:xfrm>
          <a:custGeom>
            <a:pathLst>
              <a:path w="2891535" h="14224">
                <a:moveTo>
                  <a:pt x="0" y="14224"/>
                </a:moveTo>
                <a:lnTo>
                  <a:pt x="2891535" y="14224"/>
                </a:lnTo>
                <a:lnTo>
                  <a:pt x="2891535" y="0"/>
                </a:lnTo>
                <a:lnTo>
                  <a:pt x="0" y="0"/>
                </a:lnTo>
                <a:close/>
                <a:moveTo>
                  <a:pt x="0" y="14224"/>
                </a:moveTo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" name="Picture 104"/>
          <p:cNvPicPr>
            <a:picLocks noChangeAspect="0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21402" y="8747151"/>
            <a:ext cx="970978" cy="814651"/>
          </a:xfrm>
          <a:prstGeom prst="rect">
            <a:avLst/>
          </a:prstGeom>
          <a:noFill/>
          <a:extLst/>
        </p:spPr>
      </p:pic>
      <p:sp>
        <p:nvSpPr>
          <p:cNvPr id="105" name="Rectangle 105"/>
          <p:cNvSpPr/>
          <p:nvPr/>
        </p:nvSpPr>
        <p:spPr>
          <a:xfrm rot="0" flipH="0" flipV="0">
            <a:off x="2174748" y="921327"/>
            <a:ext cx="3286785" cy="510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800" baseline="0" b="1" i="0" dirty="0" spc="0">
                <a:solidFill>
                  <a:srgbClr val="000000"/>
                </a:solidFill>
                <a:latin typeface="CIDFont+F1" pitchFamily="0" charset="1"/>
              </a:rPr>
              <a:t>2. ročník Peter Pavlen CUP </a:t>
            </a:r>
          </a:p>
          <a:p>
            <a:pPr marL="493775">
              <a:lnSpc>
                <a:spcPts val="2111"/>
              </a:lnSpc>
            </a:pPr>
            <a:r>
              <a:rPr lang="cs-CZ" sz="1800" baseline="0" b="1" i="0" dirty="0" spc="0">
                <a:solidFill>
                  <a:srgbClr val="000000"/>
                </a:solidFill>
                <a:latin typeface="CIDFont+F1" pitchFamily="0" charset="1"/>
              </a:rPr>
              <a:t>COVID MEMORIÁL </a:t>
            </a:r>
          </a:p>
        </p:txBody>
      </p:sp>
      <p:sp>
        <p:nvSpPr>
          <p:cNvPr id="107" name="Rectangle 107"/>
          <p:cNvSpPr/>
          <p:nvPr/>
        </p:nvSpPr>
        <p:spPr>
          <a:xfrm rot="0" flipH="0" flipV="0">
            <a:off x="899160" y="1454451"/>
            <a:ext cx="56883" cy="1913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404" baseline="0" b="0" i="0" dirty="0" spc="0">
                <a:solidFill>
                  <a:srgbClr val="000000"/>
                </a:solidFill>
                <a:latin typeface="CIDFont+F2" pitchFamily="0" charset="1"/>
              </a:rPr>
              <a:t> </a:t>
            </a:r>
          </a:p>
        </p:txBody>
      </p:sp>
      <p:sp>
        <p:nvSpPr>
          <p:cNvPr id="109" name="Rectangle 109"/>
          <p:cNvSpPr/>
          <p:nvPr/>
        </p:nvSpPr>
        <p:spPr>
          <a:xfrm rot="0" flipH="0" flipV="0">
            <a:off x="899160" y="1661537"/>
            <a:ext cx="60449" cy="1915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404" baseline="0" b="1" i="1" dirty="0" spc="0">
                <a:solidFill>
                  <a:srgbClr val="000000"/>
                </a:solidFill>
                <a:latin typeface="CIDFont+F3" pitchFamily="0" charset="1"/>
              </a:rPr>
              <a:t> </a:t>
            </a:r>
          </a:p>
        </p:txBody>
      </p:sp>
      <p:sp>
        <p:nvSpPr>
          <p:cNvPr id="111" name="Rectangle 111"/>
          <p:cNvSpPr/>
          <p:nvPr/>
        </p:nvSpPr>
        <p:spPr>
          <a:xfrm rot="0" flipH="0" flipV="0">
            <a:off x="899160" y="1870325"/>
            <a:ext cx="2214497" cy="1915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404" baseline="0" b="1" i="1" dirty="0" spc="0">
                <a:solidFill>
                  <a:srgbClr val="000000"/>
                </a:solidFill>
                <a:latin typeface="CIDFont+F3" pitchFamily="0" charset="1"/>
              </a:rPr>
              <a:t>Všeobecné ustanovenia </a:t>
            </a:r>
          </a:p>
        </p:txBody>
      </p:sp>
      <p:sp>
        <p:nvSpPr>
          <p:cNvPr id="112" name="Rectangle 112"/>
          <p:cNvSpPr/>
          <p:nvPr/>
        </p:nvSpPr>
        <p:spPr>
          <a:xfrm rot="0" flipH="0" flipV="0">
            <a:off x="899160" y="2076594"/>
            <a:ext cx="51666" cy="1636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 </a:t>
            </a:r>
          </a:p>
        </p:txBody>
      </p:sp>
      <p:sp>
        <p:nvSpPr>
          <p:cNvPr id="113" name="Rectangle 113"/>
          <p:cNvSpPr/>
          <p:nvPr/>
        </p:nvSpPr>
        <p:spPr>
          <a:xfrm rot="0" flipH="0" flipV="0">
            <a:off x="899160" y="2256427"/>
            <a:ext cx="3971274" cy="1636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057400" algn="l"/>
              </a:tabLst>
            </a:pPr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Usporiadateľ: 	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ŠK PARA TT HLOHOVEC </a:t>
            </a:r>
          </a:p>
        </p:txBody>
      </p:sp>
      <p:sp>
        <p:nvSpPr>
          <p:cNvPr id="114" name="Rectangle 114"/>
          <p:cNvSpPr/>
          <p:nvPr/>
        </p:nvSpPr>
        <p:spPr>
          <a:xfrm rot="0" flipH="0" flipV="0">
            <a:off x="899160" y="2434735"/>
            <a:ext cx="5543918" cy="1636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057400" algn="l"/>
              </a:tabLst>
            </a:pPr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Miesto: 	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Stolnotenisová hala, Bratislava, Černockého 6 </a:t>
            </a:r>
          </a:p>
        </p:txBody>
      </p:sp>
      <p:sp>
        <p:nvSpPr>
          <p:cNvPr id="115" name="Rectangle 115"/>
          <p:cNvSpPr/>
          <p:nvPr/>
        </p:nvSpPr>
        <p:spPr>
          <a:xfrm rot="0" flipH="0" flipV="0">
            <a:off x="899160" y="2614567"/>
            <a:ext cx="4720594" cy="1636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057400" algn="l"/>
              </a:tabLst>
            </a:pPr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Dátum: 	</a:t>
            </a:r>
            <a:r>
              <a:rPr lang="cs-CZ" sz="1200" baseline="0" b="1" i="0" dirty="0" spc="0">
                <a:solidFill>
                  <a:srgbClr val="FF0000"/>
                </a:solidFill>
                <a:latin typeface="CIDFont+F1" pitchFamily="0" charset="1"/>
              </a:rPr>
              <a:t>29.10.2023 od 9</a:t>
            </a:r>
            <a:r>
              <a:rPr lang="cs-CZ" sz="1218" baseline="25225" b="1" i="0" dirty="0" spc="0">
                <a:solidFill>
                  <a:srgbClr val="FF0000"/>
                </a:solidFill>
                <a:latin typeface="CIDFont+F1" pitchFamily="0" charset="1"/>
              </a:rPr>
              <a:t>00</a:t>
            </a:r>
            <a:r>
              <a:rPr lang="cs-CZ" sz="1200" baseline="0" b="1" i="0" dirty="0" spc="0">
                <a:solidFill>
                  <a:srgbClr val="FF0000"/>
                </a:solidFill>
                <a:latin typeface="CIDFont+F1" pitchFamily="0" charset="1"/>
              </a:rPr>
              <a:t> hod. /nedeľa/ </a:t>
            </a:r>
          </a:p>
        </p:txBody>
      </p:sp>
      <p:sp>
        <p:nvSpPr>
          <p:cNvPr id="116" name="Rectangle 116"/>
          <p:cNvSpPr/>
          <p:nvPr/>
        </p:nvSpPr>
        <p:spPr>
          <a:xfrm rot="0" flipH="0" flipV="0">
            <a:off x="899160" y="2793027"/>
            <a:ext cx="51666" cy="163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200" baseline="0" b="1" i="0" dirty="0" spc="0">
                <a:solidFill>
                  <a:srgbClr val="FF0000"/>
                </a:solidFill>
                <a:latin typeface="CIDFont+F1" pitchFamily="0" charset="1"/>
              </a:rPr>
              <a:t> </a:t>
            </a:r>
          </a:p>
        </p:txBody>
      </p:sp>
      <p:sp>
        <p:nvSpPr>
          <p:cNvPr id="117" name="Rectangle 117"/>
          <p:cNvSpPr/>
          <p:nvPr/>
        </p:nvSpPr>
        <p:spPr>
          <a:xfrm rot="0" flipH="0" flipV="0">
            <a:off x="899160" y="2973701"/>
            <a:ext cx="1210510" cy="1915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404" baseline="0" b="1" i="1" dirty="0" spc="0">
                <a:solidFill>
                  <a:srgbClr val="000000"/>
                </a:solidFill>
                <a:latin typeface="CIDFont+F3" pitchFamily="0" charset="1"/>
              </a:rPr>
              <a:t>Riaditeľstvo </a:t>
            </a:r>
          </a:p>
        </p:txBody>
      </p:sp>
      <p:sp>
        <p:nvSpPr>
          <p:cNvPr id="118" name="Rectangle 118"/>
          <p:cNvSpPr/>
          <p:nvPr/>
        </p:nvSpPr>
        <p:spPr>
          <a:xfrm rot="0" flipH="0" flipV="0">
            <a:off x="899160" y="3179970"/>
            <a:ext cx="51666" cy="1636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 </a:t>
            </a:r>
          </a:p>
        </p:txBody>
      </p:sp>
      <p:sp>
        <p:nvSpPr>
          <p:cNvPr id="119" name="Rectangle 119"/>
          <p:cNvSpPr/>
          <p:nvPr/>
        </p:nvSpPr>
        <p:spPr>
          <a:xfrm rot="0" flipH="0" flipV="0">
            <a:off x="899160" y="3376566"/>
            <a:ext cx="4221664" cy="1742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798572" algn="l"/>
              </a:tabLst>
            </a:pPr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Riaditeľ turnaja: 	     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4" pitchFamily="0" charset="1"/>
              </a:rPr>
              <a:t>Dr. h. c. PhDr. Ján Riapoš, PhD. </a:t>
            </a:r>
          </a:p>
        </p:txBody>
      </p:sp>
      <p:sp>
        <p:nvSpPr>
          <p:cNvPr id="121" name="Rectangle 121"/>
          <p:cNvSpPr/>
          <p:nvPr/>
        </p:nvSpPr>
        <p:spPr>
          <a:xfrm rot="0" flipH="0" flipV="0">
            <a:off x="899160" y="3565542"/>
            <a:ext cx="3273315" cy="1636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057400" algn="l"/>
              </a:tabLst>
            </a:pPr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Hlavný rozhodca: 	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Ing. Peter Šiška </a:t>
            </a:r>
          </a:p>
        </p:txBody>
      </p:sp>
      <p:sp>
        <p:nvSpPr>
          <p:cNvPr id="122" name="Rectangle 122"/>
          <p:cNvSpPr/>
          <p:nvPr/>
        </p:nvSpPr>
        <p:spPr>
          <a:xfrm rot="0" flipH="0" flipV="0">
            <a:off x="899160" y="3743849"/>
            <a:ext cx="3352377" cy="1636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Zástupca hl. rozhodcu:    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Ing. Eva Šišková </a:t>
            </a:r>
          </a:p>
        </p:txBody>
      </p:sp>
      <p:sp>
        <p:nvSpPr>
          <p:cNvPr id="123" name="Rectangle 123"/>
          <p:cNvSpPr/>
          <p:nvPr/>
        </p:nvSpPr>
        <p:spPr>
          <a:xfrm rot="0" flipH="0" flipV="0">
            <a:off x="899160" y="3938922"/>
            <a:ext cx="5154170" cy="1742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Organizační  pracovníci: 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4" pitchFamily="0" charset="1"/>
              </a:rPr>
              <a:t>Daniela Blštáková, Eva Šišková, Tomáš Varga</a:t>
            </a:r>
            <a:r>
              <a:rPr lang="cs-CZ" sz="1104" baseline="0" b="1" i="0" dirty="0" spc="0">
                <a:solidFill>
                  <a:srgbClr val="1F497D"/>
                </a:solidFill>
                <a:latin typeface="CIDFont+F5" pitchFamily="0" charset="1"/>
              </a:rPr>
              <a:t> </a:t>
            </a:r>
          </a:p>
        </p:txBody>
      </p:sp>
      <p:sp>
        <p:nvSpPr>
          <p:cNvPr id="125" name="Rectangle 125"/>
          <p:cNvSpPr/>
          <p:nvPr/>
        </p:nvSpPr>
        <p:spPr>
          <a:xfrm rot="0" flipH="0" flipV="0">
            <a:off x="899160" y="4128050"/>
            <a:ext cx="48618" cy="163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 </a:t>
            </a:r>
          </a:p>
        </p:txBody>
      </p:sp>
      <p:sp>
        <p:nvSpPr>
          <p:cNvPr id="126" name="Rectangle 126"/>
          <p:cNvSpPr/>
          <p:nvPr/>
        </p:nvSpPr>
        <p:spPr>
          <a:xfrm rot="0" flipH="0" flipV="0">
            <a:off x="899160" y="4307882"/>
            <a:ext cx="828526" cy="163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                 </a:t>
            </a:r>
          </a:p>
        </p:txBody>
      </p:sp>
      <p:sp>
        <p:nvSpPr>
          <p:cNvPr id="127" name="Rectangle 127"/>
          <p:cNvSpPr/>
          <p:nvPr/>
        </p:nvSpPr>
        <p:spPr>
          <a:xfrm rot="0" flipH="0" flipV="0">
            <a:off x="899160" y="4486038"/>
            <a:ext cx="5602784" cy="5196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Prihlášky:</a:t>
            </a:r>
            <a:r>
              <a:rPr lang="cs-CZ" sz="1200" baseline="0" b="1" i="0" dirty="0" spc="0">
                <a:solidFill>
                  <a:srgbClr val="000000"/>
                </a:solidFill>
                <a:latin typeface="CIDFont+F1" pitchFamily="0" charset="1"/>
              </a:rPr>
              <a:t> </a:t>
            </a:r>
            <a:r>
              <a:rPr lang="cs-CZ" sz="1200" baseline="0" b="1" i="0" dirty="0" spc="734">
                <a:solidFill>
                  <a:srgbClr val="000000"/>
                </a:solidFill>
                <a:latin typeface="CIDFont+F1" pitchFamily="0" charset="1"/>
              </a:rPr>
              <a:t> 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Turnaj je otvorený, t. j. môžu sa ho zúčastniť  hráči všetkých </a:t>
            </a:r>
          </a:p>
          <a:p>
            <a:pPr marL="1028700">
              <a:lnSpc>
                <a:spcPts val="1403"/>
              </a:lnSpc>
            </a:pP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líg, všetkých krajov SR a zahraničia, ktorí sa prihlásia  na e-</a:t>
            </a:r>
          </a:p>
          <a:p>
            <a:pPr marL="1028700">
              <a:lnSpc>
                <a:spcPts val="1416"/>
              </a:lnSpc>
            </a:pP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mail: 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  <a:hlinkClick r:id="rId100"/>
              </a:rPr>
              <a:t>siskova@spv.sk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,  do stredy 25.10.2023 do 20.00 hod. </a:t>
            </a:r>
          </a:p>
        </p:txBody>
      </p:sp>
      <p:sp>
        <p:nvSpPr>
          <p:cNvPr id="128" name="Rectangle 128"/>
          <p:cNvSpPr/>
          <p:nvPr/>
        </p:nvSpPr>
        <p:spPr>
          <a:xfrm rot="0" flipH="0" flipV="0">
            <a:off x="899160" y="5022486"/>
            <a:ext cx="5720590" cy="1636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Prezentácia: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  Prezentácia do</a:t>
            </a:r>
            <a:r>
              <a:rPr lang="cs-CZ" sz="1200" baseline="0" b="1" i="0" dirty="0" spc="0">
                <a:solidFill>
                  <a:srgbClr val="000000"/>
                </a:solidFill>
                <a:latin typeface="CIDFont+F1" pitchFamily="0" charset="1"/>
              </a:rPr>
              <a:t> 8.30 hod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. Prípadné meškanie hláste okamžite </a:t>
            </a:r>
          </a:p>
        </p:txBody>
      </p:sp>
      <p:sp>
        <p:nvSpPr>
          <p:cNvPr id="129" name="Rectangle 129"/>
          <p:cNvSpPr/>
          <p:nvPr/>
        </p:nvSpPr>
        <p:spPr>
          <a:xfrm rot="0" flipH="0" flipV="0">
            <a:off x="899160" y="5202470"/>
            <a:ext cx="4352341" cy="3397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028700"/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na číslo 0908 983 768 (Eva Šišková). </a:t>
            </a:r>
          </a:p>
          <a:p>
            <a:pPr marL="0">
              <a:lnSpc>
                <a:spcPts val="1404"/>
              </a:lnSpc>
            </a:pPr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Žrebovanie:</a:t>
            </a:r>
            <a:r>
              <a:rPr lang="cs-CZ" sz="1200" baseline="0" b="1" i="0" dirty="0" spc="0">
                <a:solidFill>
                  <a:srgbClr val="000000"/>
                </a:solidFill>
                <a:latin typeface="CIDFont+F1" pitchFamily="0" charset="1"/>
              </a:rPr>
              <a:t>  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Pred začiatkom turnaja od 8.30 do 9</a:t>
            </a:r>
            <a:r>
              <a:rPr lang="cs-CZ" sz="1218" baseline="24388" b="0" i="0" dirty="0" spc="0">
                <a:solidFill>
                  <a:srgbClr val="000000"/>
                </a:solidFill>
                <a:latin typeface="CIDFont+F2" pitchFamily="0" charset="1"/>
              </a:rPr>
              <a:t>00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 hod.  </a:t>
            </a:r>
          </a:p>
        </p:txBody>
      </p:sp>
      <p:sp>
        <p:nvSpPr>
          <p:cNvPr id="130" name="Rectangle 130"/>
          <p:cNvSpPr/>
          <p:nvPr/>
        </p:nvSpPr>
        <p:spPr>
          <a:xfrm rot="0" flipH="0" flipV="0">
            <a:off x="899160" y="5559086"/>
            <a:ext cx="48618" cy="163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 </a:t>
            </a:r>
          </a:p>
        </p:txBody>
      </p:sp>
      <p:sp>
        <p:nvSpPr>
          <p:cNvPr id="131" name="Rectangle 131"/>
          <p:cNvSpPr/>
          <p:nvPr/>
        </p:nvSpPr>
        <p:spPr>
          <a:xfrm rot="0" flipH="0" flipV="0">
            <a:off x="899160" y="5738766"/>
            <a:ext cx="4877927" cy="1636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28700" algn="l"/>
              </a:tabLst>
            </a:pPr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Náklady:</a:t>
            </a:r>
            <a:r>
              <a:rPr lang="cs-CZ" sz="1200" baseline="0" b="1" i="0" dirty="0" spc="0">
                <a:solidFill>
                  <a:srgbClr val="000000"/>
                </a:solidFill>
                <a:latin typeface="CIDFont+F1" pitchFamily="0" charset="1"/>
              </a:rPr>
              <a:t>  	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Hráči štartujú na náklady svojich oddielov/klubov. </a:t>
            </a:r>
          </a:p>
        </p:txBody>
      </p:sp>
      <p:sp>
        <p:nvSpPr>
          <p:cNvPr id="132" name="Rectangle 132"/>
          <p:cNvSpPr/>
          <p:nvPr/>
        </p:nvSpPr>
        <p:spPr>
          <a:xfrm rot="0" flipH="0" flipV="0">
            <a:off x="899160" y="5917226"/>
            <a:ext cx="48618" cy="163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 </a:t>
            </a:r>
          </a:p>
        </p:txBody>
      </p:sp>
      <p:sp>
        <p:nvSpPr>
          <p:cNvPr id="133" name="Rectangle 133"/>
          <p:cNvSpPr/>
          <p:nvPr/>
        </p:nvSpPr>
        <p:spPr>
          <a:xfrm rot="0" flipH="0" flipV="0">
            <a:off x="899160" y="6095382"/>
            <a:ext cx="3116394" cy="1636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Informácie:</a:t>
            </a:r>
            <a:r>
              <a:rPr lang="cs-CZ" sz="1200" baseline="0" b="1" i="0" dirty="0" spc="0">
                <a:solidFill>
                  <a:srgbClr val="000000"/>
                </a:solidFill>
                <a:latin typeface="CIDFont+F1" pitchFamily="0" charset="1"/>
              </a:rPr>
              <a:t>  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Eva Šišková  0908 983 768 </a:t>
            </a:r>
          </a:p>
        </p:txBody>
      </p:sp>
      <p:sp>
        <p:nvSpPr>
          <p:cNvPr id="134" name="Rectangle 134"/>
          <p:cNvSpPr/>
          <p:nvPr/>
        </p:nvSpPr>
        <p:spPr>
          <a:xfrm rot="0" flipH="0" flipV="0">
            <a:off x="899160" y="6275366"/>
            <a:ext cx="51666" cy="163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200" baseline="0" b="1" i="0" dirty="0" spc="0">
                <a:solidFill>
                  <a:srgbClr val="000000"/>
                </a:solidFill>
                <a:latin typeface="CIDFont+F1" pitchFamily="0" charset="1"/>
              </a:rPr>
              <a:t> </a:t>
            </a:r>
          </a:p>
        </p:txBody>
      </p:sp>
      <p:sp>
        <p:nvSpPr>
          <p:cNvPr id="135" name="Rectangle 135"/>
          <p:cNvSpPr/>
          <p:nvPr/>
        </p:nvSpPr>
        <p:spPr>
          <a:xfrm rot="0" flipH="0" flipV="0">
            <a:off x="899160" y="6456039"/>
            <a:ext cx="2228763" cy="1915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404" baseline="0" b="1" i="1" dirty="0" spc="0">
                <a:solidFill>
                  <a:srgbClr val="000000"/>
                </a:solidFill>
                <a:latin typeface="CIDFont+F3" pitchFamily="0" charset="1"/>
              </a:rPr>
              <a:t>Technické ustanovenia </a:t>
            </a:r>
          </a:p>
        </p:txBody>
      </p:sp>
      <p:sp>
        <p:nvSpPr>
          <p:cNvPr id="136" name="Rectangle 136"/>
          <p:cNvSpPr/>
          <p:nvPr/>
        </p:nvSpPr>
        <p:spPr>
          <a:xfrm rot="0" flipH="0" flipV="0">
            <a:off x="899160" y="6662311"/>
            <a:ext cx="51666" cy="1636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 </a:t>
            </a:r>
          </a:p>
        </p:txBody>
      </p:sp>
      <p:sp>
        <p:nvSpPr>
          <p:cNvPr id="137" name="Rectangle 137"/>
          <p:cNvSpPr/>
          <p:nvPr/>
        </p:nvSpPr>
        <p:spPr>
          <a:xfrm rot="0" flipH="0" flipV="0">
            <a:off x="899160" y="6842143"/>
            <a:ext cx="5678954" cy="3398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28700" algn="l"/>
              </a:tabLst>
            </a:pPr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Predpis:  	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Hrá sa podľa SP, pravidiel stolného tenisu a týchto propozícií. </a:t>
            </a:r>
          </a:p>
          <a:p>
            <a:pPr marL="0">
              <a:lnSpc>
                <a:spcPts val="1405"/>
              </a:lnSpc>
              <a:tabLst>
                <a:tab pos="1028700" algn="l"/>
              </a:tabLst>
            </a:pPr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Súťaže:</a:t>
            </a:r>
            <a:r>
              <a:rPr lang="cs-CZ" sz="1200" baseline="0" b="0" i="1" dirty="0" spc="0">
                <a:solidFill>
                  <a:srgbClr val="000000"/>
                </a:solidFill>
                <a:latin typeface="CIDFont+F6" pitchFamily="0" charset="1"/>
              </a:rPr>
              <a:t>  	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dvojhra , štvorhra </a:t>
            </a:r>
          </a:p>
        </p:txBody>
      </p:sp>
      <p:sp>
        <p:nvSpPr>
          <p:cNvPr id="139" name="Rectangle 139"/>
          <p:cNvSpPr/>
          <p:nvPr/>
        </p:nvSpPr>
        <p:spPr>
          <a:xfrm rot="0" flipH="0" flipV="0">
            <a:off x="899160" y="7198759"/>
            <a:ext cx="3920608" cy="3413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28800" algn="l"/>
              </a:tabLst>
            </a:pPr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Systém súťaže:</a:t>
            </a:r>
            <a:r>
              <a:rPr lang="cs-CZ" sz="1200" baseline="0" b="1" i="0" dirty="0" spc="0">
                <a:solidFill>
                  <a:srgbClr val="000000"/>
                </a:solidFill>
                <a:latin typeface="CIDFont+F1" pitchFamily="0" charset="1"/>
              </a:rPr>
              <a:t>  	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1. kolo – skupinový systém </a:t>
            </a:r>
          </a:p>
          <a:p>
            <a:pPr marL="0">
              <a:lnSpc>
                <a:spcPts val="1416"/>
              </a:lnSpc>
              <a:tabLst>
                <a:tab pos="1828866" algn="l"/>
              </a:tabLst>
            </a:pP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 	2. kolo – vyraďovací systém </a:t>
            </a:r>
          </a:p>
        </p:txBody>
      </p:sp>
      <p:sp>
        <p:nvSpPr>
          <p:cNvPr id="140" name="Rectangle 140"/>
          <p:cNvSpPr/>
          <p:nvPr/>
        </p:nvSpPr>
        <p:spPr>
          <a:xfrm rot="0" flipH="0" flipV="0">
            <a:off x="899160" y="7557051"/>
            <a:ext cx="4749136" cy="163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                                      Zápasy sa hrajú na 3 vyhraté sety z 5. </a:t>
            </a:r>
          </a:p>
        </p:txBody>
      </p:sp>
      <p:sp>
        <p:nvSpPr>
          <p:cNvPr id="141" name="Rectangle 141"/>
          <p:cNvSpPr/>
          <p:nvPr/>
        </p:nvSpPr>
        <p:spPr>
          <a:xfrm rot="0" flipH="0" flipV="0">
            <a:off x="899160" y="7735207"/>
            <a:ext cx="2659203" cy="1638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28800" algn="l"/>
              </a:tabLst>
            </a:pPr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Loptičky:</a:t>
            </a:r>
            <a:r>
              <a:rPr lang="cs-CZ" sz="1200" baseline="0" b="0" i="1" dirty="0" spc="0">
                <a:solidFill>
                  <a:srgbClr val="000000"/>
                </a:solidFill>
                <a:latin typeface="CIDFont+F6" pitchFamily="0" charset="1"/>
              </a:rPr>
              <a:t> 	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729(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7" pitchFamily="0" charset="1"/>
              </a:rPr>
              <a:t>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) </a:t>
            </a:r>
          </a:p>
        </p:txBody>
      </p:sp>
      <p:sp>
        <p:nvSpPr>
          <p:cNvPr id="143" name="Rectangle 143"/>
          <p:cNvSpPr/>
          <p:nvPr/>
        </p:nvSpPr>
        <p:spPr>
          <a:xfrm rot="0" flipH="0" flipV="0">
            <a:off x="899160" y="7915039"/>
            <a:ext cx="2813150" cy="1636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28847" algn="l"/>
              </a:tabLst>
            </a:pPr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Vklady: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 	10 €/turnaj  </a:t>
            </a:r>
          </a:p>
        </p:txBody>
      </p:sp>
      <p:sp>
        <p:nvSpPr>
          <p:cNvPr id="144" name="Rectangle 144"/>
          <p:cNvSpPr/>
          <p:nvPr/>
        </p:nvSpPr>
        <p:spPr>
          <a:xfrm rot="0" flipH="0" flipV="0">
            <a:off x="899160" y="8093347"/>
            <a:ext cx="4852174" cy="1638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28800" algn="l"/>
              </a:tabLst>
            </a:pPr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Námietky:</a:t>
            </a:r>
            <a:r>
              <a:rPr lang="cs-CZ" sz="1200" baseline="0" b="0" i="1" dirty="0" spc="0">
                <a:solidFill>
                  <a:srgbClr val="000000"/>
                </a:solidFill>
                <a:latin typeface="CIDFont+F6" pitchFamily="0" charset="1"/>
              </a:rPr>
              <a:t> 	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Podávajú sa v zmysle súboru predpisov. </a:t>
            </a:r>
          </a:p>
        </p:txBody>
      </p:sp>
      <p:sp>
        <p:nvSpPr>
          <p:cNvPr id="145" name="Rectangle 145"/>
          <p:cNvSpPr/>
          <p:nvPr/>
        </p:nvSpPr>
        <p:spPr>
          <a:xfrm rot="0" flipH="0" flipV="0">
            <a:off x="899160" y="8273179"/>
            <a:ext cx="5394553" cy="1638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798319" algn="l"/>
              </a:tabLst>
            </a:pPr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Ceny:</a:t>
            </a:r>
            <a:r>
              <a:rPr lang="cs-CZ" sz="1200" baseline="0" b="0" i="1" dirty="0" spc="0">
                <a:solidFill>
                  <a:srgbClr val="000000"/>
                </a:solidFill>
                <a:latin typeface="CIDFont+F6" pitchFamily="0" charset="1"/>
              </a:rPr>
              <a:t> 	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Prví traja v každej disciplíne obdržia vecné ceny </a:t>
            </a:r>
          </a:p>
        </p:txBody>
      </p:sp>
      <p:sp>
        <p:nvSpPr>
          <p:cNvPr id="146" name="Rectangle 146"/>
          <p:cNvSpPr/>
          <p:nvPr/>
        </p:nvSpPr>
        <p:spPr>
          <a:xfrm rot="0" flipH="0" flipV="0">
            <a:off x="2697479" y="8451639"/>
            <a:ext cx="3803122" cy="3397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s diplomom a víťaz hlavnú cenu spolu s putovným </a:t>
            </a:r>
          </a:p>
          <a:p>
            <a:pPr marL="0">
              <a:lnSpc>
                <a:spcPts val="1404"/>
              </a:lnSpc>
            </a:pP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pohárom </a:t>
            </a:r>
          </a:p>
        </p:txBody>
      </p:sp>
      <p:sp>
        <p:nvSpPr>
          <p:cNvPr id="147" name="Rectangle 147"/>
          <p:cNvSpPr/>
          <p:nvPr/>
        </p:nvSpPr>
        <p:spPr>
          <a:xfrm rot="0" flipH="0" flipV="0">
            <a:off x="899160" y="8809627"/>
            <a:ext cx="5897460" cy="1636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28800" algn="l"/>
              </a:tabLst>
            </a:pPr>
            <a:r>
              <a:rPr lang="cs-CZ" sz="1200" baseline="0" b="1" i="1" dirty="0" spc="0">
                <a:solidFill>
                  <a:srgbClr val="000000"/>
                </a:solidFill>
                <a:latin typeface="CIDFont+F3" pitchFamily="0" charset="1"/>
              </a:rPr>
              <a:t>Občerstvenie: 	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Zabezpečené/ nealko a celodenné občerstvenie            </a:t>
            </a:r>
          </a:p>
        </p:txBody>
      </p:sp>
      <p:sp>
        <p:nvSpPr>
          <p:cNvPr id="148" name="Rectangle 148"/>
          <p:cNvSpPr/>
          <p:nvPr/>
        </p:nvSpPr>
        <p:spPr>
          <a:xfrm rot="0" flipH="0" flipV="0">
            <a:off x="899160" y="8988087"/>
            <a:ext cx="48618" cy="163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 </a:t>
            </a:r>
          </a:p>
        </p:txBody>
      </p:sp>
      <p:sp>
        <p:nvSpPr>
          <p:cNvPr id="149" name="Rectangle 149"/>
          <p:cNvSpPr/>
          <p:nvPr/>
        </p:nvSpPr>
        <p:spPr>
          <a:xfrm rot="0" flipH="0" flipV="0">
            <a:off x="899160" y="9167919"/>
            <a:ext cx="48618" cy="163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 </a:t>
            </a:r>
          </a:p>
        </p:txBody>
      </p:sp>
      <p:sp>
        <p:nvSpPr>
          <p:cNvPr id="150" name="Rectangle 150"/>
          <p:cNvSpPr/>
          <p:nvPr/>
        </p:nvSpPr>
        <p:spPr>
          <a:xfrm rot="0" flipH="0" flipV="0">
            <a:off x="899160" y="9362991"/>
            <a:ext cx="5771239" cy="1740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828866" algn="l"/>
                <a:tab pos="2247993" algn="l"/>
                <a:tab pos="2697600" algn="l"/>
                <a:tab pos="3147209" algn="l"/>
                <a:tab pos="3596640" algn="l"/>
              </a:tabLst>
            </a:pP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 	 	 	 	 	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4" pitchFamily="0" charset="1"/>
              </a:rPr>
              <a:t>Dr. h. c. PhDr. Ján Riapoš, PhD.</a:t>
            </a:r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 </a:t>
            </a:r>
          </a:p>
        </p:txBody>
      </p:sp>
      <p:sp>
        <p:nvSpPr>
          <p:cNvPr id="151" name="Rectangle 151"/>
          <p:cNvSpPr/>
          <p:nvPr/>
        </p:nvSpPr>
        <p:spPr>
          <a:xfrm rot="0" flipH="0" flipV="0">
            <a:off x="899160" y="9551967"/>
            <a:ext cx="8197430" cy="163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cs-CZ" sz="1200" baseline="0" b="0" i="0" dirty="0" spc="0">
                <a:solidFill>
                  <a:srgbClr val="000000"/>
                </a:solidFill>
                <a:latin typeface="CIDFont+F2" pitchFamily="0" charset="1"/>
              </a:rPr>
              <a:t>                                                                             Riaditeľ turnaja                                                                   </a:t>
            </a:r>
          </a:p>
        </p:txBody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1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